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urier Prime" panose="020B0604020202020204" charset="0"/>
      <p:regular r:id="rId18"/>
    </p:embeddedFont>
    <p:embeddedFont>
      <p:font typeface="TC Milo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9.svg"/><Relationship Id="rId2" Type="http://schemas.openxmlformats.org/officeDocument/2006/relationships/image" Target="../media/image1.jpe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77.svg"/><Relationship Id="rId4" Type="http://schemas.openxmlformats.org/officeDocument/2006/relationships/image" Target="../media/image73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3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5" Type="http://schemas.openxmlformats.org/officeDocument/2006/relationships/image" Target="../media/image14.png"/><Relationship Id="rId10" Type="http://schemas.openxmlformats.org/officeDocument/2006/relationships/image" Target="../media/image27.svg"/><Relationship Id="rId4" Type="http://schemas.openxmlformats.org/officeDocument/2006/relationships/image" Target="../media/image5.svg"/><Relationship Id="rId9" Type="http://schemas.openxmlformats.org/officeDocument/2006/relationships/image" Target="../media/image26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14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3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2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6.sv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4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548525" y="2019889"/>
            <a:ext cx="9114237" cy="5582470"/>
          </a:xfrm>
          <a:custGeom>
            <a:avLst/>
            <a:gdLst/>
            <a:ahLst/>
            <a:cxnLst/>
            <a:rect l="l" t="t" r="r" b="b"/>
            <a:pathLst>
              <a:path w="9114237" h="5582470">
                <a:moveTo>
                  <a:pt x="0" y="0"/>
                </a:moveTo>
                <a:lnTo>
                  <a:pt x="9114237" y="0"/>
                </a:lnTo>
                <a:lnTo>
                  <a:pt x="9114237" y="5582470"/>
                </a:lnTo>
                <a:lnTo>
                  <a:pt x="0" y="5582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84985">
            <a:off x="8018574" y="2593851"/>
            <a:ext cx="1876748" cy="1666196"/>
          </a:xfrm>
          <a:custGeom>
            <a:avLst/>
            <a:gdLst/>
            <a:ahLst/>
            <a:cxnLst/>
            <a:rect l="l" t="t" r="r" b="b"/>
            <a:pathLst>
              <a:path w="1876748" h="1666196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 rot="-359066">
            <a:off x="3538089" y="4117138"/>
            <a:ext cx="11704551" cy="296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7"/>
              </a:lnSpc>
            </a:pPr>
            <a:r>
              <a:rPr lang="en-US" sz="10488">
                <a:solidFill>
                  <a:srgbClr val="000000"/>
                </a:solidFill>
                <a:latin typeface="TC Milo"/>
              </a:rPr>
              <a:t>SISTEMA DE MOEDA ESTUDANTIL</a:t>
            </a:r>
          </a:p>
        </p:txBody>
      </p:sp>
      <p:sp>
        <p:nvSpPr>
          <p:cNvPr id="6" name="Freeform 6"/>
          <p:cNvSpPr/>
          <p:nvPr/>
        </p:nvSpPr>
        <p:spPr>
          <a:xfrm rot="-398136">
            <a:off x="7558028" y="6972086"/>
            <a:ext cx="4157741" cy="687917"/>
          </a:xfrm>
          <a:custGeom>
            <a:avLst/>
            <a:gdLst/>
            <a:ahLst/>
            <a:cxnLst/>
            <a:rect l="l" t="t" r="r" b="b"/>
            <a:pathLst>
              <a:path w="4157741" h="687917">
                <a:moveTo>
                  <a:pt x="0" y="0"/>
                </a:moveTo>
                <a:lnTo>
                  <a:pt x="4157742" y="0"/>
                </a:lnTo>
                <a:lnTo>
                  <a:pt x="4157742" y="687917"/>
                </a:lnTo>
                <a:lnTo>
                  <a:pt x="0" y="687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45893" y="8751737"/>
            <a:ext cx="4700413" cy="940083"/>
          </a:xfrm>
          <a:custGeom>
            <a:avLst/>
            <a:gdLst/>
            <a:ahLst/>
            <a:cxnLst/>
            <a:rect l="l" t="t" r="r" b="b"/>
            <a:pathLst>
              <a:path w="4700413" h="940083">
                <a:moveTo>
                  <a:pt x="0" y="0"/>
                </a:moveTo>
                <a:lnTo>
                  <a:pt x="4700413" y="0"/>
                </a:lnTo>
                <a:lnTo>
                  <a:pt x="4700413" y="940083"/>
                </a:lnTo>
                <a:lnTo>
                  <a:pt x="0" y="940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365869" y="9209421"/>
            <a:ext cx="2574382" cy="514876"/>
          </a:xfrm>
          <a:custGeom>
            <a:avLst/>
            <a:gdLst/>
            <a:ahLst/>
            <a:cxnLst/>
            <a:rect l="l" t="t" r="r" b="b"/>
            <a:pathLst>
              <a:path w="2574382" h="514876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903768">
            <a:off x="2591475" y="2717927"/>
            <a:ext cx="3722084" cy="4186393"/>
          </a:xfrm>
          <a:custGeom>
            <a:avLst/>
            <a:gdLst/>
            <a:ahLst/>
            <a:cxnLst/>
            <a:rect l="l" t="t" r="r" b="b"/>
            <a:pathLst>
              <a:path w="3722084" h="4186393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480206" y="4220908"/>
            <a:ext cx="2714323" cy="2679777"/>
          </a:xfrm>
          <a:custGeom>
            <a:avLst/>
            <a:gdLst/>
            <a:ahLst/>
            <a:cxnLst/>
            <a:rect l="l" t="t" r="r" b="b"/>
            <a:pathLst>
              <a:path w="2714323" h="2679777">
                <a:moveTo>
                  <a:pt x="0" y="0"/>
                </a:moveTo>
                <a:lnTo>
                  <a:pt x="2714324" y="0"/>
                </a:lnTo>
                <a:lnTo>
                  <a:pt x="2714324" y="2679778"/>
                </a:lnTo>
                <a:lnTo>
                  <a:pt x="0" y="2679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845893" y="8600419"/>
            <a:ext cx="5947699" cy="16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ANA CAROLINA DE CARVALHO CORRÊA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HENRIQUE PINTO SANTOS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GABRIEL PIMENTEL TABATINGA</a:t>
            </a:r>
          </a:p>
          <a:p>
            <a:pPr>
              <a:lnSpc>
                <a:spcPts val="3356"/>
              </a:lnSpc>
            </a:pPr>
            <a:endParaRPr lang="en-US" sz="3051">
              <a:solidFill>
                <a:srgbClr val="000000"/>
              </a:solidFill>
              <a:latin typeface="TC Mil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30717" y="9250325"/>
            <a:ext cx="5947699" cy="42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OUTUBRO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599569" y="1000968"/>
            <a:ext cx="7781426" cy="1825098"/>
          </a:xfrm>
          <a:custGeom>
            <a:avLst/>
            <a:gdLst/>
            <a:ahLst/>
            <a:cxnLst/>
            <a:rect l="l" t="t" r="r" b="b"/>
            <a:pathLst>
              <a:path w="7781426" h="1825098">
                <a:moveTo>
                  <a:pt x="7781426" y="0"/>
                </a:moveTo>
                <a:lnTo>
                  <a:pt x="0" y="0"/>
                </a:lnTo>
                <a:lnTo>
                  <a:pt x="0" y="1825098"/>
                </a:lnTo>
                <a:lnTo>
                  <a:pt x="7781426" y="1825098"/>
                </a:lnTo>
                <a:lnTo>
                  <a:pt x="77814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7077525" y="1028700"/>
            <a:ext cx="7781426" cy="1825098"/>
          </a:xfrm>
          <a:custGeom>
            <a:avLst/>
            <a:gdLst/>
            <a:ahLst/>
            <a:cxnLst/>
            <a:rect l="l" t="t" r="r" b="b"/>
            <a:pathLst>
              <a:path w="7781426" h="1825098">
                <a:moveTo>
                  <a:pt x="7781427" y="0"/>
                </a:moveTo>
                <a:lnTo>
                  <a:pt x="0" y="0"/>
                </a:lnTo>
                <a:lnTo>
                  <a:pt x="0" y="1825098"/>
                </a:lnTo>
                <a:lnTo>
                  <a:pt x="7781427" y="1825098"/>
                </a:lnTo>
                <a:lnTo>
                  <a:pt x="77814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1259604" y="3914697"/>
            <a:ext cx="377229" cy="3516537"/>
          </a:xfrm>
          <a:custGeom>
            <a:avLst/>
            <a:gdLst/>
            <a:ahLst/>
            <a:cxnLst/>
            <a:rect l="l" t="t" r="r" b="b"/>
            <a:pathLst>
              <a:path w="377229" h="3516537">
                <a:moveTo>
                  <a:pt x="377228" y="0"/>
                </a:moveTo>
                <a:lnTo>
                  <a:pt x="0" y="0"/>
                </a:lnTo>
                <a:lnTo>
                  <a:pt x="0" y="3516538"/>
                </a:lnTo>
                <a:lnTo>
                  <a:pt x="377228" y="3516538"/>
                </a:lnTo>
                <a:lnTo>
                  <a:pt x="3772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36832" y="4055092"/>
            <a:ext cx="16306127" cy="3235747"/>
          </a:xfrm>
          <a:custGeom>
            <a:avLst/>
            <a:gdLst/>
            <a:ahLst/>
            <a:cxnLst/>
            <a:rect l="l" t="t" r="r" b="b"/>
            <a:pathLst>
              <a:path w="16306127" h="3235747">
                <a:moveTo>
                  <a:pt x="0" y="0"/>
                </a:moveTo>
                <a:lnTo>
                  <a:pt x="16306128" y="0"/>
                </a:lnTo>
                <a:lnTo>
                  <a:pt x="16306128" y="3235748"/>
                </a:lnTo>
                <a:lnTo>
                  <a:pt x="0" y="3235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478418" y="1376103"/>
            <a:ext cx="13657861" cy="109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r>
              <a:rPr lang="en-US" sz="7505" u="none" strike="noStrike">
                <a:solidFill>
                  <a:srgbClr val="000000"/>
                </a:solidFill>
                <a:latin typeface="TC Milo"/>
              </a:rPr>
              <a:t>TELA DE PROFESSOR: DISTRIBUIÇÃO DE MOEDAS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801493">
            <a:off x="1147508" y="431432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801493">
            <a:off x="9026117" y="431432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670201" y="3607534"/>
            <a:ext cx="1178199" cy="983261"/>
          </a:xfrm>
          <a:custGeom>
            <a:avLst/>
            <a:gdLst/>
            <a:ahLst/>
            <a:cxnLst/>
            <a:rect l="l" t="t" r="r" b="b"/>
            <a:pathLst>
              <a:path w="1178199" h="983261">
                <a:moveTo>
                  <a:pt x="0" y="0"/>
                </a:moveTo>
                <a:lnTo>
                  <a:pt x="1178198" y="0"/>
                </a:lnTo>
                <a:lnTo>
                  <a:pt x="1178198" y="983260"/>
                </a:lnTo>
                <a:lnTo>
                  <a:pt x="0" y="98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885242" y="3607534"/>
            <a:ext cx="1178199" cy="983261"/>
          </a:xfrm>
          <a:custGeom>
            <a:avLst/>
            <a:gdLst/>
            <a:ahLst/>
            <a:cxnLst/>
            <a:rect l="l" t="t" r="r" b="b"/>
            <a:pathLst>
              <a:path w="1178199" h="983261">
                <a:moveTo>
                  <a:pt x="1178199" y="0"/>
                </a:moveTo>
                <a:lnTo>
                  <a:pt x="0" y="0"/>
                </a:lnTo>
                <a:lnTo>
                  <a:pt x="0" y="983260"/>
                </a:lnTo>
                <a:lnTo>
                  <a:pt x="1178199" y="983260"/>
                </a:lnTo>
                <a:lnTo>
                  <a:pt x="11781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801493">
            <a:off x="5086813" y="431432"/>
            <a:ext cx="4982890" cy="2853837"/>
          </a:xfrm>
          <a:custGeom>
            <a:avLst/>
            <a:gdLst/>
            <a:ahLst/>
            <a:cxnLst/>
            <a:rect l="l" t="t" r="r" b="b"/>
            <a:pathLst>
              <a:path w="4982890" h="2853837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829466" y="4313914"/>
            <a:ext cx="15030675" cy="4978911"/>
          </a:xfrm>
          <a:custGeom>
            <a:avLst/>
            <a:gdLst/>
            <a:ahLst/>
            <a:cxnLst/>
            <a:rect l="l" t="t" r="r" b="b"/>
            <a:pathLst>
              <a:path w="15030675" h="4978911">
                <a:moveTo>
                  <a:pt x="0" y="0"/>
                </a:moveTo>
                <a:lnTo>
                  <a:pt x="15030674" y="0"/>
                </a:lnTo>
                <a:lnTo>
                  <a:pt x="15030674" y="4978911"/>
                </a:lnTo>
                <a:lnTo>
                  <a:pt x="0" y="497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29466" y="1279565"/>
            <a:ext cx="12250095" cy="10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5"/>
              </a:lnSpc>
              <a:spcBef>
                <a:spcPct val="0"/>
              </a:spcBef>
            </a:pPr>
            <a:r>
              <a:rPr lang="en-US" sz="7505" u="none" strike="noStrike">
                <a:solidFill>
                  <a:srgbClr val="000000"/>
                </a:solidFill>
                <a:latin typeface="TC Milo"/>
              </a:rPr>
              <a:t>TELA DE ALUNO: RESGATAR BENEFÍCIO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811296">
            <a:off x="4367072" y="1419244"/>
            <a:ext cx="9386736" cy="7031519"/>
          </a:xfrm>
          <a:custGeom>
            <a:avLst/>
            <a:gdLst/>
            <a:ahLst/>
            <a:cxnLst/>
            <a:rect l="l" t="t" r="r" b="b"/>
            <a:pathLst>
              <a:path w="9386736" h="7031519">
                <a:moveTo>
                  <a:pt x="0" y="0"/>
                </a:moveTo>
                <a:lnTo>
                  <a:pt x="9386736" y="0"/>
                </a:lnTo>
                <a:lnTo>
                  <a:pt x="9386736" y="7031518"/>
                </a:lnTo>
                <a:lnTo>
                  <a:pt x="0" y="703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484985">
            <a:off x="8018574" y="2143556"/>
            <a:ext cx="1876748" cy="1666196"/>
          </a:xfrm>
          <a:custGeom>
            <a:avLst/>
            <a:gdLst/>
            <a:ahLst/>
            <a:cxnLst/>
            <a:rect l="l" t="t" r="r" b="b"/>
            <a:pathLst>
              <a:path w="1876748" h="1666196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 rot="-359066">
            <a:off x="1116997" y="3897278"/>
            <a:ext cx="14780807" cy="223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85"/>
              </a:lnSpc>
            </a:pPr>
            <a:r>
              <a:rPr lang="en-US" sz="15623">
                <a:solidFill>
                  <a:srgbClr val="000000"/>
                </a:solidFill>
                <a:latin typeface="TC Milo"/>
              </a:rPr>
              <a:t>OBRIGAD</a:t>
            </a:r>
          </a:p>
        </p:txBody>
      </p:sp>
      <p:sp>
        <p:nvSpPr>
          <p:cNvPr id="6" name="Freeform 6"/>
          <p:cNvSpPr/>
          <p:nvPr/>
        </p:nvSpPr>
        <p:spPr>
          <a:xfrm rot="903768">
            <a:off x="2972479" y="2457388"/>
            <a:ext cx="3722084" cy="4186393"/>
          </a:xfrm>
          <a:custGeom>
            <a:avLst/>
            <a:gdLst/>
            <a:ahLst/>
            <a:cxnLst/>
            <a:rect l="l" t="t" r="r" b="b"/>
            <a:pathLst>
              <a:path w="3722084" h="4186393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663013" y="2463723"/>
            <a:ext cx="2714323" cy="2679777"/>
          </a:xfrm>
          <a:custGeom>
            <a:avLst/>
            <a:gdLst/>
            <a:ahLst/>
            <a:cxnLst/>
            <a:rect l="l" t="t" r="r" b="b"/>
            <a:pathLst>
              <a:path w="2714323" h="2679777">
                <a:moveTo>
                  <a:pt x="0" y="0"/>
                </a:moveTo>
                <a:lnTo>
                  <a:pt x="2714324" y="0"/>
                </a:lnTo>
                <a:lnTo>
                  <a:pt x="2714324" y="2679777"/>
                </a:lnTo>
                <a:lnTo>
                  <a:pt x="0" y="2679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450773">
            <a:off x="6656188" y="5949018"/>
            <a:ext cx="5985560" cy="718267"/>
          </a:xfrm>
          <a:custGeom>
            <a:avLst/>
            <a:gdLst/>
            <a:ahLst/>
            <a:cxnLst/>
            <a:rect l="l" t="t" r="r" b="b"/>
            <a:pathLst>
              <a:path w="5985560" h="718267">
                <a:moveTo>
                  <a:pt x="0" y="0"/>
                </a:moveTo>
                <a:lnTo>
                  <a:pt x="5985561" y="0"/>
                </a:lnTo>
                <a:lnTo>
                  <a:pt x="5985561" y="718267"/>
                </a:lnTo>
                <a:lnTo>
                  <a:pt x="0" y="7182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flipH="1">
            <a:off x="11027066" y="3803611"/>
            <a:ext cx="1372915" cy="1627378"/>
          </a:xfrm>
          <a:custGeom>
            <a:avLst/>
            <a:gdLst/>
            <a:ahLst/>
            <a:cxnLst/>
            <a:rect l="l" t="t" r="r" b="b"/>
            <a:pathLst>
              <a:path w="1372915" h="1627378">
                <a:moveTo>
                  <a:pt x="1372915" y="0"/>
                </a:moveTo>
                <a:lnTo>
                  <a:pt x="0" y="0"/>
                </a:lnTo>
                <a:lnTo>
                  <a:pt x="0" y="1627378"/>
                </a:lnTo>
                <a:lnTo>
                  <a:pt x="1372915" y="1627378"/>
                </a:lnTo>
                <a:lnTo>
                  <a:pt x="137291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845893" y="8751737"/>
            <a:ext cx="4700413" cy="940083"/>
          </a:xfrm>
          <a:custGeom>
            <a:avLst/>
            <a:gdLst/>
            <a:ahLst/>
            <a:cxnLst/>
            <a:rect l="l" t="t" r="r" b="b"/>
            <a:pathLst>
              <a:path w="4700413" h="940083">
                <a:moveTo>
                  <a:pt x="0" y="0"/>
                </a:moveTo>
                <a:lnTo>
                  <a:pt x="4700413" y="0"/>
                </a:lnTo>
                <a:lnTo>
                  <a:pt x="4700413" y="940083"/>
                </a:lnTo>
                <a:lnTo>
                  <a:pt x="0" y="9400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365869" y="9209421"/>
            <a:ext cx="2574382" cy="514876"/>
          </a:xfrm>
          <a:custGeom>
            <a:avLst/>
            <a:gdLst/>
            <a:ahLst/>
            <a:cxnLst/>
            <a:rect l="l" t="t" r="r" b="b"/>
            <a:pathLst>
              <a:path w="2574382" h="514876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45893" y="8600419"/>
            <a:ext cx="5947699" cy="168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ANA CAROLINA DE CARVALHO CORRÊA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HENRIQUE PINTO SANTOS</a:t>
            </a:r>
          </a:p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GABRIEL PIMENTEL TABATINGA</a:t>
            </a:r>
          </a:p>
          <a:p>
            <a:pPr>
              <a:lnSpc>
                <a:spcPts val="3356"/>
              </a:lnSpc>
            </a:pPr>
            <a:endParaRPr lang="en-US" sz="3051">
              <a:solidFill>
                <a:srgbClr val="000000"/>
              </a:solidFill>
              <a:latin typeface="TC Mil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30717" y="9250325"/>
            <a:ext cx="5947699" cy="42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OUTUBRO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7757983" flipH="1">
            <a:off x="6995248" y="2418598"/>
            <a:ext cx="1575595" cy="707585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8495439" y="4403548"/>
            <a:ext cx="1575595" cy="707585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8173548" flipH="1">
            <a:off x="6818872" y="6292512"/>
            <a:ext cx="1575595" cy="707585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6"/>
                </a:lnTo>
                <a:lnTo>
                  <a:pt x="1575595" y="707586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845893" y="3674345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2700000">
            <a:off x="3624267" y="5395189"/>
            <a:ext cx="1440507" cy="1538038"/>
          </a:xfrm>
          <a:custGeom>
            <a:avLst/>
            <a:gdLst/>
            <a:ahLst/>
            <a:cxnLst/>
            <a:rect l="l" t="t" r="r" b="b"/>
            <a:pathLst>
              <a:path w="1440507" h="1538038">
                <a:moveTo>
                  <a:pt x="0" y="0"/>
                </a:moveTo>
                <a:lnTo>
                  <a:pt x="1440507" y="0"/>
                </a:lnTo>
                <a:lnTo>
                  <a:pt x="1440507" y="1538037"/>
                </a:lnTo>
                <a:lnTo>
                  <a:pt x="0" y="1538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5201" t="-4853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2203858" y="3854270"/>
            <a:ext cx="8661455" cy="155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14"/>
              </a:lnSpc>
            </a:pPr>
            <a:r>
              <a:rPr lang="en-US" sz="10649">
                <a:solidFill>
                  <a:srgbClr val="000000"/>
                </a:solidFill>
                <a:latin typeface="TC Milo"/>
              </a:rPr>
              <a:t>SUMÁRIO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1498" y="1349339"/>
            <a:ext cx="6387831" cy="76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DIAGRAMAS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4517" y="4451163"/>
            <a:ext cx="6387831" cy="76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ARQUITETURA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1173" y="7268979"/>
            <a:ext cx="6387831" cy="76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6"/>
              </a:lnSpc>
            </a:pPr>
            <a:r>
              <a:rPr lang="en-US" sz="5360">
                <a:solidFill>
                  <a:srgbClr val="000000"/>
                </a:solidFill>
                <a:latin typeface="TC Milo"/>
              </a:rPr>
              <a:t>SITE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5439" y="887807"/>
            <a:ext cx="3829975" cy="144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4474" y="3915228"/>
            <a:ext cx="3829975" cy="144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0276" y="6764128"/>
            <a:ext cx="2554105" cy="144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8"/>
              </a:lnSpc>
            </a:pPr>
            <a:r>
              <a:rPr lang="en-US" sz="10007">
                <a:solidFill>
                  <a:srgbClr val="000000"/>
                </a:solidFill>
                <a:latin typeface="TC Milo"/>
              </a:rPr>
              <a:t>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47795" y="2133997"/>
            <a:ext cx="6271534" cy="118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Diagrama de Caso de Uso; Diagrama de Classes; Diagrama de Entidade e Relacionamento;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54517" y="5460728"/>
            <a:ext cx="6271534" cy="38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Linguagens e ferramentas utilizadas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91173" y="8452485"/>
            <a:ext cx="6271534" cy="38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Telas e prática</a:t>
            </a:r>
          </a:p>
        </p:txBody>
      </p:sp>
      <p:sp>
        <p:nvSpPr>
          <p:cNvPr id="18" name="Freeform 18"/>
          <p:cNvSpPr/>
          <p:nvPr/>
        </p:nvSpPr>
        <p:spPr>
          <a:xfrm>
            <a:off x="9283236" y="2028970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9"/>
                </a:lnTo>
                <a:lnTo>
                  <a:pt x="0" y="1071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2757146" y="5107367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9291173" y="7939936"/>
            <a:ext cx="3631427" cy="184873"/>
          </a:xfrm>
          <a:custGeom>
            <a:avLst/>
            <a:gdLst/>
            <a:ahLst/>
            <a:cxnLst/>
            <a:rect l="l" t="t" r="r" b="b"/>
            <a:pathLst>
              <a:path w="3631427" h="184873">
                <a:moveTo>
                  <a:pt x="0" y="0"/>
                </a:moveTo>
                <a:lnTo>
                  <a:pt x="3631427" y="0"/>
                </a:lnTo>
                <a:lnTo>
                  <a:pt x="3631427" y="184872"/>
                </a:lnTo>
                <a:lnTo>
                  <a:pt x="0" y="184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028700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4215517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823953" y="2766318"/>
            <a:ext cx="10640094" cy="6825464"/>
          </a:xfrm>
          <a:custGeom>
            <a:avLst/>
            <a:gdLst/>
            <a:ahLst/>
            <a:cxnLst/>
            <a:rect l="l" t="t" r="r" b="b"/>
            <a:pathLst>
              <a:path w="10640094" h="6825464">
                <a:moveTo>
                  <a:pt x="0" y="0"/>
                </a:moveTo>
                <a:lnTo>
                  <a:pt x="10640094" y="0"/>
                </a:lnTo>
                <a:lnTo>
                  <a:pt x="10640094" y="6825464"/>
                </a:lnTo>
                <a:lnTo>
                  <a:pt x="0" y="682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58860" y="1278761"/>
            <a:ext cx="11530345" cy="102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DIAGRAMA DE CASO DE USO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74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028700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4215517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4984026" y="2731455"/>
            <a:ext cx="8319948" cy="7214281"/>
          </a:xfrm>
          <a:custGeom>
            <a:avLst/>
            <a:gdLst/>
            <a:ahLst/>
            <a:cxnLst/>
            <a:rect l="l" t="t" r="r" b="b"/>
            <a:pathLst>
              <a:path w="8319948" h="7214281">
                <a:moveTo>
                  <a:pt x="0" y="0"/>
                </a:moveTo>
                <a:lnTo>
                  <a:pt x="8319948" y="0"/>
                </a:lnTo>
                <a:lnTo>
                  <a:pt x="8319948" y="7214281"/>
                </a:lnTo>
                <a:lnTo>
                  <a:pt x="0" y="7214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58860" y="1278761"/>
            <a:ext cx="11530345" cy="102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 dirty="0">
                <a:solidFill>
                  <a:srgbClr val="000000"/>
                </a:solidFill>
                <a:latin typeface="TC Milo"/>
              </a:rPr>
              <a:t>DIAGRAMA DE CLASSES</a:t>
            </a:r>
          </a:p>
        </p:txBody>
      </p:sp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38EFB563-74E6-A969-0B15-707437732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03" y="2329235"/>
            <a:ext cx="9197629" cy="79663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1028700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8343900" y="1038225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4215517" y="102870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790399" y="2792973"/>
            <a:ext cx="8707202" cy="6949946"/>
          </a:xfrm>
          <a:custGeom>
            <a:avLst/>
            <a:gdLst/>
            <a:ahLst/>
            <a:cxnLst/>
            <a:rect l="l" t="t" r="r" b="b"/>
            <a:pathLst>
              <a:path w="8707202" h="6949946">
                <a:moveTo>
                  <a:pt x="0" y="0"/>
                </a:moveTo>
                <a:lnTo>
                  <a:pt x="8707202" y="0"/>
                </a:lnTo>
                <a:lnTo>
                  <a:pt x="8707202" y="6949946"/>
                </a:lnTo>
                <a:lnTo>
                  <a:pt x="0" y="6949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958860" y="1278761"/>
            <a:ext cx="13468822" cy="102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DIAGRAMA DE ENTIDADE E RELACIONAMENTO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272641">
            <a:off x="6796545" y="1914112"/>
            <a:ext cx="4373470" cy="3882811"/>
          </a:xfrm>
          <a:custGeom>
            <a:avLst/>
            <a:gdLst/>
            <a:ahLst/>
            <a:cxnLst/>
            <a:rect l="l" t="t" r="r" b="b"/>
            <a:pathLst>
              <a:path w="4373470" h="3882811">
                <a:moveTo>
                  <a:pt x="0" y="0"/>
                </a:moveTo>
                <a:lnTo>
                  <a:pt x="4373470" y="0"/>
                </a:lnTo>
                <a:lnTo>
                  <a:pt x="4373470" y="3882811"/>
                </a:lnTo>
                <a:lnTo>
                  <a:pt x="0" y="388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3623228" y="6705672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flipH="1">
            <a:off x="7410156" y="6705672"/>
            <a:ext cx="7315200" cy="1715747"/>
          </a:xfrm>
          <a:custGeom>
            <a:avLst/>
            <a:gdLst/>
            <a:ahLst/>
            <a:cxnLst/>
            <a:rect l="l" t="t" r="r" b="b"/>
            <a:pathLst>
              <a:path w="7315200" h="1715747">
                <a:moveTo>
                  <a:pt x="7315200" y="0"/>
                </a:moveTo>
                <a:lnTo>
                  <a:pt x="0" y="0"/>
                </a:lnTo>
                <a:lnTo>
                  <a:pt x="0" y="1715746"/>
                </a:lnTo>
                <a:lnTo>
                  <a:pt x="7315200" y="171574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137911" y="6929621"/>
            <a:ext cx="8012178" cy="133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TC Milo"/>
              </a:rPr>
              <a:t>HISTÓRIAS DO USUÁRIO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3537" y="1699276"/>
            <a:ext cx="5410055" cy="158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Lúcia, e sou aluna de artes plásticas na UEMG, gosto de desenhar e pintar. Desejo poder resgatar vantagens.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46733" y="1300687"/>
            <a:ext cx="3647382" cy="197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Sandra, e gosto de ir no teatro. Desejo poder consultar estratos da minha conta de moedas.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537" y="4209594"/>
            <a:ext cx="5410055" cy="237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Jorge, e sou aluno de direito da PUC, gosto de ver série. Desejo poder trocar minha moedas por vantagens, e quando for fazer isso, desejo selecionar qual vantagem irei querer.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6733" y="4098845"/>
            <a:ext cx="4415292" cy="237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Eu me chamo Diego, e trabalho em uma empresa parceira do sistema, gosto de jogar videogame. Desejo poder realizar o cadastro de vantagens no sistema de mérito.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72516" y="3425829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17548" y="3479428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3672516" y="3944022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383537" y="3997621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5993254" y="8264144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6" y="0"/>
                </a:lnTo>
                <a:lnTo>
                  <a:pt x="1266046" y="1074925"/>
                </a:lnTo>
                <a:lnTo>
                  <a:pt x="0" y="10749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4327275" y="924166"/>
            <a:ext cx="9924707" cy="2995457"/>
          </a:xfrm>
          <a:custGeom>
            <a:avLst/>
            <a:gdLst/>
            <a:ahLst/>
            <a:cxnLst/>
            <a:rect l="l" t="t" r="r" b="b"/>
            <a:pathLst>
              <a:path w="9924707" h="2995457">
                <a:moveTo>
                  <a:pt x="0" y="2995457"/>
                </a:moveTo>
                <a:lnTo>
                  <a:pt x="9924707" y="2995457"/>
                </a:lnTo>
                <a:lnTo>
                  <a:pt x="9924707" y="0"/>
                </a:lnTo>
                <a:lnTo>
                  <a:pt x="0" y="0"/>
                </a:lnTo>
                <a:lnTo>
                  <a:pt x="0" y="29954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020540" y="1532587"/>
            <a:ext cx="12251185" cy="157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6"/>
              </a:lnSpc>
            </a:pPr>
            <a:r>
              <a:rPr lang="en-US" sz="10978">
                <a:solidFill>
                  <a:srgbClr val="000000"/>
                </a:solidFill>
                <a:latin typeface="TC Milo"/>
              </a:rPr>
              <a:t>ARQUITETURA  MVC</a:t>
            </a:r>
          </a:p>
        </p:txBody>
      </p:sp>
      <p:sp>
        <p:nvSpPr>
          <p:cNvPr id="5" name="Freeform 5"/>
          <p:cNvSpPr/>
          <p:nvPr/>
        </p:nvSpPr>
        <p:spPr>
          <a:xfrm rot="1240595">
            <a:off x="13531683" y="3678779"/>
            <a:ext cx="1259418" cy="265623"/>
          </a:xfrm>
          <a:custGeom>
            <a:avLst/>
            <a:gdLst/>
            <a:ahLst/>
            <a:cxnLst/>
            <a:rect l="l" t="t" r="r" b="b"/>
            <a:pathLst>
              <a:path w="1259418" h="265623">
                <a:moveTo>
                  <a:pt x="0" y="0"/>
                </a:moveTo>
                <a:lnTo>
                  <a:pt x="1259417" y="0"/>
                </a:lnTo>
                <a:lnTo>
                  <a:pt x="1259417" y="265623"/>
                </a:lnTo>
                <a:lnTo>
                  <a:pt x="0" y="265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8170499">
            <a:off x="4369557" y="3552341"/>
            <a:ext cx="1259418" cy="265623"/>
          </a:xfrm>
          <a:custGeom>
            <a:avLst/>
            <a:gdLst/>
            <a:ahLst/>
            <a:cxnLst/>
            <a:rect l="l" t="t" r="r" b="b"/>
            <a:pathLst>
              <a:path w="1259418" h="265623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5400000">
            <a:off x="10345922" y="4025382"/>
            <a:ext cx="1259418" cy="265623"/>
          </a:xfrm>
          <a:custGeom>
            <a:avLst/>
            <a:gdLst/>
            <a:ahLst/>
            <a:cxnLst/>
            <a:rect l="l" t="t" r="r" b="b"/>
            <a:pathLst>
              <a:path w="1259418" h="265623">
                <a:moveTo>
                  <a:pt x="0" y="0"/>
                </a:moveTo>
                <a:lnTo>
                  <a:pt x="1259418" y="0"/>
                </a:lnTo>
                <a:lnTo>
                  <a:pt x="1259418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5400000">
            <a:off x="7265187" y="4025382"/>
            <a:ext cx="1259418" cy="265623"/>
          </a:xfrm>
          <a:custGeom>
            <a:avLst/>
            <a:gdLst/>
            <a:ahLst/>
            <a:cxnLst/>
            <a:rect l="l" t="t" r="r" b="b"/>
            <a:pathLst>
              <a:path w="1259418" h="265623">
                <a:moveTo>
                  <a:pt x="0" y="0"/>
                </a:moveTo>
                <a:lnTo>
                  <a:pt x="1259417" y="0"/>
                </a:lnTo>
                <a:lnTo>
                  <a:pt x="1259417" y="265622"/>
                </a:lnTo>
                <a:lnTo>
                  <a:pt x="0" y="26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735714">
            <a:off x="6169935" y="2462473"/>
            <a:ext cx="5713503" cy="1381629"/>
          </a:xfrm>
          <a:custGeom>
            <a:avLst/>
            <a:gdLst/>
            <a:ahLst/>
            <a:cxnLst/>
            <a:rect l="l" t="t" r="r" b="b"/>
            <a:pathLst>
              <a:path w="5713503" h="1381629">
                <a:moveTo>
                  <a:pt x="0" y="0"/>
                </a:moveTo>
                <a:lnTo>
                  <a:pt x="5713502" y="0"/>
                </a:lnTo>
                <a:lnTo>
                  <a:pt x="5713502" y="1381629"/>
                </a:lnTo>
                <a:lnTo>
                  <a:pt x="0" y="13816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925703" y="4076810"/>
            <a:ext cx="3149908" cy="66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COMUNICAÇÃO</a:t>
            </a:r>
          </a:p>
        </p:txBody>
      </p:sp>
      <p:sp>
        <p:nvSpPr>
          <p:cNvPr id="11" name="Freeform 11"/>
          <p:cNvSpPr/>
          <p:nvPr/>
        </p:nvSpPr>
        <p:spPr>
          <a:xfrm rot="-159643">
            <a:off x="5240007" y="4805354"/>
            <a:ext cx="3788079" cy="1515232"/>
          </a:xfrm>
          <a:custGeom>
            <a:avLst/>
            <a:gdLst/>
            <a:ahLst/>
            <a:cxnLst/>
            <a:rect l="l" t="t" r="r" b="b"/>
            <a:pathLst>
              <a:path w="3788079" h="1515232">
                <a:moveTo>
                  <a:pt x="0" y="0"/>
                </a:moveTo>
                <a:lnTo>
                  <a:pt x="3788079" y="0"/>
                </a:lnTo>
                <a:lnTo>
                  <a:pt x="3788079" y="1515232"/>
                </a:lnTo>
                <a:lnTo>
                  <a:pt x="0" y="1515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153620" y="4718247"/>
            <a:ext cx="2105680" cy="107198"/>
          </a:xfrm>
          <a:custGeom>
            <a:avLst/>
            <a:gdLst/>
            <a:ahLst/>
            <a:cxnLst/>
            <a:rect l="l" t="t" r="r" b="b"/>
            <a:pathLst>
              <a:path w="2105680" h="107198">
                <a:moveTo>
                  <a:pt x="0" y="0"/>
                </a:moveTo>
                <a:lnTo>
                  <a:pt x="2105680" y="0"/>
                </a:lnTo>
                <a:lnTo>
                  <a:pt x="2105680" y="107198"/>
                </a:lnTo>
                <a:lnTo>
                  <a:pt x="0" y="107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626277" y="8525714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6" y="0"/>
                </a:lnTo>
                <a:lnTo>
                  <a:pt x="1266046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5251932" y="6387168"/>
            <a:ext cx="8075393" cy="3687763"/>
          </a:xfrm>
          <a:custGeom>
            <a:avLst/>
            <a:gdLst/>
            <a:ahLst/>
            <a:cxnLst/>
            <a:rect l="l" t="t" r="r" b="b"/>
            <a:pathLst>
              <a:path w="8075393" h="3687763">
                <a:moveTo>
                  <a:pt x="0" y="0"/>
                </a:moveTo>
                <a:lnTo>
                  <a:pt x="8075393" y="0"/>
                </a:lnTo>
                <a:lnTo>
                  <a:pt x="8075393" y="3687763"/>
                </a:lnTo>
                <a:lnTo>
                  <a:pt x="0" y="36877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612744" y="4374908"/>
            <a:ext cx="3149908" cy="66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FRONT-END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48600" y="5305931"/>
            <a:ext cx="4723125" cy="66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BANCO DE 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87161" y="5305931"/>
            <a:ext cx="4481092" cy="66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6"/>
              </a:lnSpc>
            </a:pPr>
            <a:r>
              <a:rPr lang="en-US" sz="4551">
                <a:solidFill>
                  <a:srgbClr val="000000"/>
                </a:solidFill>
                <a:latin typeface="TC Milo"/>
              </a:rPr>
              <a:t>BACK-END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4217" y="383022"/>
            <a:ext cx="15019566" cy="54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2759" spc="-82">
                <a:solidFill>
                  <a:srgbClr val="000000"/>
                </a:solidFill>
                <a:latin typeface="Courier Prime"/>
              </a:rPr>
              <a:t>React; Node; Sevidor Express; Banco de dados MySQL; Comunicação HTTP;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203497" y="3526059"/>
            <a:ext cx="3645538" cy="1458215"/>
          </a:xfrm>
          <a:custGeom>
            <a:avLst/>
            <a:gdLst/>
            <a:ahLst/>
            <a:cxnLst/>
            <a:rect l="l" t="t" r="r" b="b"/>
            <a:pathLst>
              <a:path w="3645538" h="1458215">
                <a:moveTo>
                  <a:pt x="0" y="0"/>
                </a:moveTo>
                <a:lnTo>
                  <a:pt x="3645539" y="0"/>
                </a:lnTo>
                <a:lnTo>
                  <a:pt x="3645539" y="1458216"/>
                </a:lnTo>
                <a:lnTo>
                  <a:pt x="0" y="145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87500" y="5395862"/>
            <a:ext cx="341627" cy="2982459"/>
          </a:xfrm>
          <a:custGeom>
            <a:avLst/>
            <a:gdLst/>
            <a:ahLst/>
            <a:cxnLst/>
            <a:rect l="l" t="t" r="r" b="b"/>
            <a:pathLst>
              <a:path w="341627" h="2982459">
                <a:moveTo>
                  <a:pt x="0" y="0"/>
                </a:moveTo>
                <a:lnTo>
                  <a:pt x="341627" y="0"/>
                </a:lnTo>
                <a:lnTo>
                  <a:pt x="341627" y="2982459"/>
                </a:lnTo>
                <a:lnTo>
                  <a:pt x="0" y="2982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913147">
            <a:off x="5564292" y="156623"/>
            <a:ext cx="4922202" cy="2819080"/>
          </a:xfrm>
          <a:custGeom>
            <a:avLst/>
            <a:gdLst/>
            <a:ahLst/>
            <a:cxnLst/>
            <a:rect l="l" t="t" r="r" b="b"/>
            <a:pathLst>
              <a:path w="4922202" h="2819080">
                <a:moveTo>
                  <a:pt x="0" y="0"/>
                </a:moveTo>
                <a:lnTo>
                  <a:pt x="4922203" y="0"/>
                </a:lnTo>
                <a:lnTo>
                  <a:pt x="4922203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913147">
            <a:off x="1152344" y="424892"/>
            <a:ext cx="4922202" cy="2819080"/>
          </a:xfrm>
          <a:custGeom>
            <a:avLst/>
            <a:gdLst/>
            <a:ahLst/>
            <a:cxnLst/>
            <a:rect l="l" t="t" r="r" b="b"/>
            <a:pathLst>
              <a:path w="4922202" h="2819080">
                <a:moveTo>
                  <a:pt x="0" y="0"/>
                </a:moveTo>
                <a:lnTo>
                  <a:pt x="4922202" y="0"/>
                </a:lnTo>
                <a:lnTo>
                  <a:pt x="4922202" y="2819079"/>
                </a:lnTo>
                <a:lnTo>
                  <a:pt x="0" y="281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2155529" y="1177543"/>
            <a:ext cx="8902012" cy="1222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80"/>
              </a:lnSpc>
            </a:pPr>
            <a:r>
              <a:rPr lang="en-US" sz="8436">
                <a:solidFill>
                  <a:srgbClr val="000000"/>
                </a:solidFill>
                <a:latin typeface="TC Milo"/>
              </a:rPr>
              <a:t>CAMADA DE PERSISTÊNCIA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1350" y="3970558"/>
            <a:ext cx="5715373" cy="61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4278">
                <a:solidFill>
                  <a:srgbClr val="000000"/>
                </a:solidFill>
                <a:latin typeface="Courier Prime"/>
              </a:rPr>
              <a:t>INNODB-MYSQL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5529" y="6033562"/>
            <a:ext cx="10102452" cy="158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3"/>
              </a:lnSpc>
            </a:pPr>
            <a:r>
              <a:rPr lang="en-US" sz="1959" spc="-58">
                <a:solidFill>
                  <a:srgbClr val="000000"/>
                </a:solidFill>
                <a:latin typeface="Courier Prime"/>
              </a:rPr>
              <a:t>InnoDB é um mecanismo de armazenamento para o MySQL. O MySQL 5.5, e versões posteriores, o utilizam por padrão. Ele fornece as funcionalidades padrões de transação complacentes com ACID, juntamente com o suporte a chave estrangeira.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2226860">
            <a:off x="10569434" y="3403787"/>
            <a:ext cx="6583004" cy="4114800"/>
          </a:xfrm>
          <a:custGeom>
            <a:avLst/>
            <a:gdLst/>
            <a:ahLst/>
            <a:cxnLst/>
            <a:rect l="l" t="t" r="r" b="b"/>
            <a:pathLst>
              <a:path w="6583004" h="4114800">
                <a:moveTo>
                  <a:pt x="0" y="0"/>
                </a:moveTo>
                <a:lnTo>
                  <a:pt x="6583004" y="0"/>
                </a:lnTo>
                <a:lnTo>
                  <a:pt x="6583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722700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2693220" y="1220851"/>
            <a:ext cx="5966165" cy="1399337"/>
          </a:xfrm>
          <a:custGeom>
            <a:avLst/>
            <a:gdLst/>
            <a:ahLst/>
            <a:cxnLst/>
            <a:rect l="l" t="t" r="r" b="b"/>
            <a:pathLst>
              <a:path w="5966165" h="1399337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752501" y="1376333"/>
            <a:ext cx="8219615" cy="109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TC Milo"/>
              </a:rPr>
              <a:t>TELA DE EMPRESA</a:t>
            </a:r>
          </a:p>
        </p:txBody>
      </p:sp>
      <p:sp>
        <p:nvSpPr>
          <p:cNvPr id="6" name="Freeform 6"/>
          <p:cNvSpPr/>
          <p:nvPr/>
        </p:nvSpPr>
        <p:spPr>
          <a:xfrm>
            <a:off x="7884178" y="1920519"/>
            <a:ext cx="940015" cy="1219359"/>
          </a:xfrm>
          <a:custGeom>
            <a:avLst/>
            <a:gdLst/>
            <a:ahLst/>
            <a:cxnLst/>
            <a:rect l="l" t="t" r="r" b="b"/>
            <a:pathLst>
              <a:path w="940015" h="1219359">
                <a:moveTo>
                  <a:pt x="0" y="0"/>
                </a:moveTo>
                <a:lnTo>
                  <a:pt x="940015" y="0"/>
                </a:lnTo>
                <a:lnTo>
                  <a:pt x="940015" y="1219359"/>
                </a:lnTo>
                <a:lnTo>
                  <a:pt x="0" y="121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6461092" y="491237"/>
            <a:ext cx="1266046" cy="1074925"/>
          </a:xfrm>
          <a:custGeom>
            <a:avLst/>
            <a:gdLst/>
            <a:ahLst/>
            <a:cxnLst/>
            <a:rect l="l" t="t" r="r" b="b"/>
            <a:pathLst>
              <a:path w="1266046" h="1074925">
                <a:moveTo>
                  <a:pt x="0" y="0"/>
                </a:moveTo>
                <a:lnTo>
                  <a:pt x="1266047" y="0"/>
                </a:lnTo>
                <a:lnTo>
                  <a:pt x="1266047" y="1074926"/>
                </a:lnTo>
                <a:lnTo>
                  <a:pt x="0" y="10749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33704" y="3323237"/>
            <a:ext cx="14820592" cy="6657688"/>
          </a:xfrm>
          <a:custGeom>
            <a:avLst/>
            <a:gdLst/>
            <a:ahLst/>
            <a:cxnLst/>
            <a:rect l="l" t="t" r="r" b="b"/>
            <a:pathLst>
              <a:path w="14820592" h="6657688">
                <a:moveTo>
                  <a:pt x="0" y="0"/>
                </a:moveTo>
                <a:lnTo>
                  <a:pt x="14820592" y="0"/>
                </a:lnTo>
                <a:lnTo>
                  <a:pt x="14820592" y="6657688"/>
                </a:lnTo>
                <a:lnTo>
                  <a:pt x="0" y="6657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282</Words>
  <Application>Microsoft Office PowerPoint</Application>
  <PresentationFormat>Personalizar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Courier Prime</vt:lpstr>
      <vt:lpstr>Calibri</vt:lpstr>
      <vt:lpstr>Arial</vt:lpstr>
      <vt:lpstr>TC Milo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brainstorm</dc:title>
  <cp:lastModifiedBy>Gabriel Tabatinga</cp:lastModifiedBy>
  <cp:revision>2</cp:revision>
  <dcterms:created xsi:type="dcterms:W3CDTF">2006-08-16T00:00:00Z</dcterms:created>
  <dcterms:modified xsi:type="dcterms:W3CDTF">2023-10-16T22:29:45Z</dcterms:modified>
  <dc:identifier>DAFxdf6t4hg</dc:identifier>
</cp:coreProperties>
</file>